
<file path=[Content_Types].xml><?xml version="1.0" encoding="utf-8"?>
<Types xmlns="http://schemas.openxmlformats.org/package/2006/content-types">
  <Override PartName="/ppt/tags/tag8.xml" ContentType="application/vnd.openxmlformats-officedocument.presentationml.tags+xml"/>
  <Override PartName="/ppt/slides/slide4.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theme/theme1.xml" ContentType="application/vnd.openxmlformats-officedocument.theme+xml"/>
  <Override PartName="/ppt/slideLayouts/slideLayout2.xml" ContentType="application/vnd.openxmlformats-officedocument.presentationml.slideLayout+xml"/>
  <Override PartName="/ppt/tags/tag49.xml" ContentType="application/vnd.openxmlformats-officedocument.presentationml.tags+xml"/>
  <Default Extension="xml" ContentType="application/xml"/>
  <Override PartName="/ppt/tags/tag29.xml" ContentType="application/vnd.openxmlformats-officedocument.presentationml.tags+xml"/>
  <Override PartName="/ppt/tags/tag38.xml" ContentType="application/vnd.openxmlformats-officedocument.presentationml.tags+xml"/>
  <Override PartName="/ppt/tags/tag47.xml" ContentType="application/vnd.openxmlformats-officedocument.presentationml.tags+xml"/>
  <Override PartName="/ppt/tags/tag56.xml" ContentType="application/vnd.openxmlformats-officedocument.presentationml.tags+xml"/>
  <Override PartName="/ppt/tags/tag67.xml" ContentType="application/vnd.openxmlformats-officedocument.presentationml.tags+xml"/>
  <Override PartName="/ppt/tags/tag76.xml" ContentType="application/vnd.openxmlformats-officedocument.presentationml.tags+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tags/tag16.xml" ContentType="application/vnd.openxmlformats-officedocument.presentationml.tags+xml"/>
  <Override PartName="/ppt/tags/tag18.xml" ContentType="application/vnd.openxmlformats-officedocument.presentationml.tags+xml"/>
  <Override PartName="/ppt/tags/tag27.xml" ContentType="application/vnd.openxmlformats-officedocument.presentationml.tags+xml"/>
  <Override PartName="/ppt/tags/tag36.xml" ContentType="application/vnd.openxmlformats-officedocument.presentationml.tags+xml"/>
  <Override PartName="/ppt/tags/tag45.xml" ContentType="application/vnd.openxmlformats-officedocument.presentationml.tags+xml"/>
  <Override PartName="/ppt/tags/tag54.xml" ContentType="application/vnd.openxmlformats-officedocument.presentationml.tags+xml"/>
  <Override PartName="/ppt/tags/tag63.xml" ContentType="application/vnd.openxmlformats-officedocument.presentationml.tags+xml"/>
  <Override PartName="/ppt/tags/tag65.xml" ContentType="application/vnd.openxmlformats-officedocument.presentationml.tags+xml"/>
  <Override PartName="/ppt/tags/tag74.xml" ContentType="application/vnd.openxmlformats-officedocument.presentationml.tags+xml"/>
  <Override PartName="/docProps/custom.xml" ContentType="application/vnd.openxmlformats-officedocument.custom-properties+xml"/>
  <Override PartName="/ppt/tags/tag14.xml" ContentType="application/vnd.openxmlformats-officedocument.presentationml.tags+xml"/>
  <Override PartName="/ppt/tags/tag25.xml" ContentType="application/vnd.openxmlformats-officedocument.presentationml.tags+xml"/>
  <Override PartName="/ppt/tags/tag34.xml" ContentType="application/vnd.openxmlformats-officedocument.presentationml.tags+xml"/>
  <Override PartName="/ppt/tags/tag43.xml" ContentType="application/vnd.openxmlformats-officedocument.presentationml.tags+xml"/>
  <Override PartName="/ppt/tags/tag52.xml" ContentType="application/vnd.openxmlformats-officedocument.presentationml.tags+xml"/>
  <Override PartName="/ppt/tags/tag61.xml" ContentType="application/vnd.openxmlformats-officedocument.presentationml.tags+xml"/>
  <Override PartName="/ppt/tags/tag72.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32.xml" ContentType="application/vnd.openxmlformats-officedocument.presentationml.tags+xml"/>
  <Override PartName="/ppt/tags/tag41.xml" ContentType="application/vnd.openxmlformats-officedocument.presentationml.tags+xml"/>
  <Override PartName="/ppt/tags/tag50.xml" ContentType="application/vnd.openxmlformats-officedocument.presentationml.tags+xml"/>
  <Override PartName="/ppt/tags/tag70.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21.xml" ContentType="application/vnd.openxmlformats-officedocument.presentationml.tags+xml"/>
  <Override PartName="/ppt/tags/tag30.xml" ContentType="application/vnd.openxmlformats-officedocument.presentationml.tags+xml"/>
  <Override PartName="/ppt/slides/slide5.xml" ContentType="application/vnd.openxmlformats-officedocument.presentationml.slide+xml"/>
  <Override PartName="/ppt/slideLayouts/slideLayout7.xml" ContentType="application/vnd.openxmlformats-officedocument.presentationml.slideLayout+xml"/>
  <Override PartName="/ppt/tags/tag7.xml" ContentType="application/vnd.openxmlformats-officedocument.presentationml.tags+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ags/tag5.xml" ContentType="application/vnd.openxmlformats-officedocument.presentationml.tags+xml"/>
  <Override PartName="/ppt/slides/slide1.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Override PartName="/ppt/tags/tag39.xml" ContentType="application/vnd.openxmlformats-officedocument.presentationml.tags+xml"/>
  <Override PartName="/ppt/tags/tag59.xml" ContentType="application/vnd.openxmlformats-officedocument.presentationml.tags+xml"/>
  <Override PartName="/ppt/tags/tag68.xml" ContentType="application/vnd.openxmlformats-officedocument.presentationml.tags+xml"/>
  <Override PartName="/ppt/presentation.xml" ContentType="application/vnd.openxmlformats-officedocument.presentationml.presentation.main+xml"/>
  <Override PartName="/ppt/slideLayouts/slideLayout1.xml" ContentType="application/vnd.openxmlformats-officedocument.presentationml.slideLayout+xml"/>
  <Override PartName="/ppt/tags/tag1.xml" ContentType="application/vnd.openxmlformats-officedocument.presentationml.tags+xml"/>
  <Override PartName="/ppt/tags/tag19.xml" ContentType="application/vnd.openxmlformats-officedocument.presentationml.tags+xml"/>
  <Override PartName="/ppt/tags/tag28.xml" ContentType="application/vnd.openxmlformats-officedocument.presentationml.tags+xml"/>
  <Override PartName="/ppt/tags/tag37.xml" ContentType="application/vnd.openxmlformats-officedocument.presentationml.tags+xml"/>
  <Override PartName="/ppt/tags/tag48.xml" ContentType="application/vnd.openxmlformats-officedocument.presentationml.tags+xml"/>
  <Override PartName="/ppt/tags/tag57.xml" ContentType="application/vnd.openxmlformats-officedocument.presentationml.tags+xml"/>
  <Override PartName="/ppt/tags/tag66.xml" ContentType="application/vnd.openxmlformats-officedocument.presentationml.tags+xml"/>
  <Override PartName="/ppt/tags/tag75.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tags/tag17.xml" ContentType="application/vnd.openxmlformats-officedocument.presentationml.tags+xml"/>
  <Override PartName="/ppt/tags/tag26.xml" ContentType="application/vnd.openxmlformats-officedocument.presentationml.tags+xml"/>
  <Override PartName="/ppt/tags/tag35.xml" ContentType="application/vnd.openxmlformats-officedocument.presentationml.tags+xml"/>
  <Override PartName="/ppt/tags/tag46.xml" ContentType="application/vnd.openxmlformats-officedocument.presentationml.tags+xml"/>
  <Override PartName="/ppt/tags/tag55.xml" ContentType="application/vnd.openxmlformats-officedocument.presentationml.tags+xml"/>
  <Override PartName="/ppt/tags/tag64.xml" ContentType="application/vnd.openxmlformats-officedocument.presentationml.tags+xml"/>
  <Override PartName="/ppt/tags/tag73.xml" ContentType="application/vnd.openxmlformats-officedocument.presentationml.tags+xml"/>
  <Override PartName="/ppt/slideLayouts/slideLayout10.xml" ContentType="application/vnd.openxmlformats-officedocument.presentationml.slideLayout+xml"/>
  <Override PartName="/ppt/tags/tag15.xml" ContentType="application/vnd.openxmlformats-officedocument.presentationml.tags+xml"/>
  <Override PartName="/ppt/tags/tag24.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53.xml" ContentType="application/vnd.openxmlformats-officedocument.presentationml.tags+xml"/>
  <Override PartName="/ppt/tags/tag62.xml" ContentType="application/vnd.openxmlformats-officedocument.presentationml.tags+xml"/>
  <Override PartName="/ppt/tags/tag71.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tags/tag31.xml" ContentType="application/vnd.openxmlformats-officedocument.presentationml.tags+xml"/>
  <Override PartName="/ppt/tags/tag40.xml" ContentType="application/vnd.openxmlformats-officedocument.presentationml.tags+xml"/>
  <Override PartName="/ppt/tags/tag42.xml" ContentType="application/vnd.openxmlformats-officedocument.presentationml.tags+xml"/>
  <Override PartName="/ppt/tags/tag51.xml" ContentType="application/vnd.openxmlformats-officedocument.presentationml.tags+xml"/>
  <Override PartName="/ppt/tags/tag60.xml" ContentType="application/vnd.openxmlformats-officedocument.presentationml.tags+xml"/>
  <Override PartName="/ppt/slides/slide8.xml" ContentType="application/vnd.openxmlformats-officedocument.presentationml.slide+xml"/>
  <Override PartName="/ppt/tags/tag11.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2.xml" ContentType="application/vnd.openxmlformats-officedocument.presentationml.slide+xml"/>
  <Override PartName="/ppt/tags/tag2.xml" ContentType="application/vnd.openxmlformats-officedocument.presentationml.tags+xml"/>
  <Override PartName="/ppt/tags/tag58.xml" ContentType="application/vnd.openxmlformats-officedocument.presentationml.tags+xml"/>
  <Override PartName="/ppt/tags/tag69.xml" ContentType="application/vnd.openxmlformats-officedocument.presentationml.tags+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409" r:id="rId2"/>
    <p:sldId id="422" r:id="rId3"/>
    <p:sldId id="412" r:id="rId4"/>
    <p:sldId id="410" r:id="rId5"/>
    <p:sldId id="413" r:id="rId6"/>
    <p:sldId id="414" r:id="rId7"/>
    <p:sldId id="415" r:id="rId8"/>
    <p:sldId id="416" r:id="rId9"/>
    <p:sldId id="417" r:id="rId10"/>
    <p:sldId id="418" r:id="rId11"/>
    <p:sldId id="419" r:id="rId12"/>
    <p:sldId id="420"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3778" autoAdjust="0"/>
    <p:restoredTop sz="94660"/>
  </p:normalViewPr>
  <p:slideViewPr>
    <p:cSldViewPr snapToGrid="0">
      <p:cViewPr varScale="1">
        <p:scale>
          <a:sx n="68" d="100"/>
          <a:sy n="68" d="100"/>
        </p:scale>
        <p:origin x="-426" y="-96"/>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1198800" y="914400"/>
            <a:ext cx="9799200" cy="2570400"/>
          </a:xfrm>
        </p:spPr>
        <p:txBody>
          <a:bodyPr lIns="90000" tIns="46800" rIns="90000" bIns="46800" anchor="b" anchorCtr="0">
            <a:normAutofit/>
          </a:bodyPr>
          <a:lstStyle>
            <a:lvl1pPr algn="ctr">
              <a:defRPr sz="60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1198800" y="3560400"/>
            <a:ext cx="9799200" cy="1472400"/>
          </a:xfrm>
        </p:spPr>
        <p:txBody>
          <a:bodyPr lIns="90000" tIns="46800" rIns="90000" bIns="46800">
            <a:normAutofit/>
          </a:bodyPr>
          <a:lstStyle>
            <a:lvl1pPr marL="0" indent="0" algn="ctr" eaLnBrk="1" fontAlgn="auto" latinLnBrk="0" hangingPunct="1">
              <a:lnSpc>
                <a:spcPct val="110000"/>
              </a:lnSpc>
              <a:buNone/>
              <a:defRPr sz="2400" u="none" strike="noStrike" kern="1200" cap="none" spc="200" normalizeH="0" baseline="0">
                <a:solidFill>
                  <a:schemeClr val="tx1">
                    <a:lumMod val="65000"/>
                    <a:lumOff val="3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pPr/>
              <a:t>2020/11/10 Tuesday</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pPr/>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pPr/>
              <a:t>2020/11/10 Tuesday</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pPr/>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lvl1pPr marL="228600" indent="-22860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685800" indent="-22860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1143000" indent="-22860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600200" indent="-22860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2057400" indent="-22860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pPr/>
              <a:t>2020/11/10 Tuesday</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pPr/>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60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marL="0" indent="0" algn="ctr">
              <a:lnSpc>
                <a:spcPct val="110000"/>
              </a:lnSpc>
              <a:buNone/>
              <a:defRPr sz="24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pPr/>
              <a:t>2020/11/10 Tuesday</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pPr/>
              <a:t>2020/11/10 Tuesday</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lvl1pPr marL="228600" indent="-228600" eaLnBrk="1" fontAlgn="auto" latinLnBrk="0" hangingPunct="1">
              <a:lnSpc>
                <a:spcPct val="130000"/>
              </a:lnSpc>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685800" indent="-22860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1143000" indent="-228600" eaLnBrk="1" fontAlgn="auto" latinLnBrk="0" hangingPunct="1">
              <a:lnSpc>
                <a:spcPct val="120000"/>
              </a:lnSpc>
              <a:buFont typeface="Arial" panose="020B0604020202020204" pitchFamily="34" charset="0"/>
              <a:buChar char="●"/>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600200" indent="-228600" eaLnBrk="1" fontAlgn="auto" latinLnBrk="0" hangingPunct="1">
              <a:lnSpc>
                <a:spcPct val="120000"/>
              </a:lnSpc>
              <a:buFont typeface="Wingdings" panose="05000000000000000000" charset="0"/>
              <a:buChar char=""/>
              <a:defRPr sz="14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400" u="none" strike="noStrike" kern="1200" cap="none" spc="150" normalizeH="0">
                <a:solidFill>
                  <a:schemeClr val="tx1">
                    <a:lumMod val="65000"/>
                    <a:lumOff val="3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pPr/>
              <a:t>2020/11/10 Tuesday</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pPr/>
              <a:t>2020/11/10 Tuesday</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pPr/>
              <a:t>2020/11/10 Tuesday</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pPr/>
              <a:t>2020/11/10 Tuesday</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330" y="1555115"/>
            <a:ext cx="5233035" cy="4608195"/>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457200" indent="0" defTabSz="914400" eaLnBrk="1" fontAlgn="auto" latinLnBrk="0" hangingPunct="1">
              <a:buNone/>
              <a:tabLst>
                <a:tab pos="1609725" algn="l"/>
                <a:tab pos="1609725" algn="l"/>
                <a:tab pos="1609725" algn="l"/>
                <a:tab pos="1609725" algn="l"/>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pPr/>
              <a:t>2020/11/10 Tuesday</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pPr/>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8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685800" indent="-22860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1143000" indent="-22860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600200" indent="-22860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2057400" indent="-22860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pPr/>
              <a:t>2020/11/10 Tuesday</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pPr/>
              <a:t>2020/11/10 Tuesday</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pPr/>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4.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5.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ags" Target="../tags/tag7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68.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ags" Target="../tags/tag69.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0.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7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t>Product </a:t>
            </a:r>
            <a:r>
              <a:rPr lang="en-US" altLang="zh-CN"/>
              <a:t>T</a:t>
            </a:r>
            <a:r>
              <a:rPr lang="zh-CN"/>
              <a:t>raining</a:t>
            </a:r>
          </a:p>
        </p:txBody>
      </p:sp>
      <p:sp>
        <p:nvSpPr>
          <p:cNvPr id="3" name="副标题 2"/>
          <p:cNvSpPr>
            <a:spLocks noGrp="1"/>
          </p:cNvSpPr>
          <p:nvPr>
            <p:ph type="subTitle" idx="1"/>
            <p:custDataLst>
              <p:tags r:id="rId3"/>
            </p:custDataLst>
          </p:nvPr>
        </p:nvSpPr>
        <p:spPr/>
        <p:txBody>
          <a:bodyPr/>
          <a:lstStyle/>
          <a:p>
            <a:r>
              <a:rPr lang="en-US" altLang="zh-CN"/>
              <a:t>TabScan A411/A411BT</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608400" y="1313870"/>
            <a:ext cx="10969200" cy="4759200"/>
          </a:xfrm>
        </p:spPr>
        <p:txBody>
          <a:bodyPr>
            <a:normAutofit fontScale="65000" lnSpcReduction="10000"/>
          </a:bodyPr>
          <a:lstStyle/>
          <a:p>
            <a:r>
              <a:rPr lang="zh-CN" altLang="en-US"/>
              <a:t>【ONE CLICK LIVE DATA STREAM】</a:t>
            </a:r>
            <a:r>
              <a:rPr lang="en-US" altLang="zh-CN"/>
              <a:t>C</a:t>
            </a:r>
            <a:r>
              <a:rPr lang="zh-CN" altLang="en-US"/>
              <a:t>omes with one click to show the information of continuous data stream from a vehicle in live graphic display.</a:t>
            </a:r>
          </a:p>
          <a:p>
            <a:r>
              <a:rPr lang="zh-CN" altLang="en-US"/>
              <a:t>【ON-BOARD MONITOR TEST】The On-Board Monitor Test for non-CAN-equipped vehicles retrieves and displays test results for emission-related power train components and systems that are not continuously monitored.</a:t>
            </a:r>
          </a:p>
          <a:p>
            <a:r>
              <a:rPr lang="zh-CN" altLang="en-US"/>
              <a:t>【DTC LOOKUP】</a:t>
            </a:r>
            <a:r>
              <a:rPr lang="en-US" altLang="zh-CN"/>
              <a:t>B</a:t>
            </a:r>
            <a:r>
              <a:rPr lang="zh-CN" altLang="en-US"/>
              <a:t>uilt-in DTC library with a database of over 3000 code definitions, the OBD2 Scanner reads generic and manufacturer-specific trouble codes directly identify the code definitions on the screen, saving time searching online.Instead of paying a mechanic to have the DTCs read and MIL turned off, Fast read and clear the trouble codes(engine fault codes) , find out what the problem is and perhaps fix it.</a:t>
            </a:r>
          </a:p>
          <a:p>
            <a:r>
              <a:rPr lang="zh-CN" altLang="en-US"/>
              <a:t>【EASY TO OPERATE】</a:t>
            </a:r>
            <a:r>
              <a:rPr lang="en-US" altLang="zh-CN"/>
              <a:t>P</a:t>
            </a:r>
            <a:r>
              <a:rPr lang="zh-CN" altLang="en-US"/>
              <a:t>lug-and-play that allows you to test cars directly once you get it, very easy to use even for beginners. No battery or charger is required as it directly gets power from vehicle DLC. Shows live vehicle sensors data in text and graph format, I/M Readiness check the state emissions readiness, you’re able to do it on your own, save money and time. With a compact size, easy to hold and carry.</a:t>
            </a:r>
          </a:p>
          <a:p>
            <a:r>
              <a:t>【FAST SPEED REACTION】</a:t>
            </a:r>
            <a:r>
              <a:rPr lang="en-US" altLang="zh-CN"/>
              <a:t>C</a:t>
            </a:r>
            <a:r>
              <a:t>oming with the user friendly diagnostic interface and optimized software algorithm, it makes diagnosis speed faster than other OBD2 scanners. Featuring 2. 8'' LCD color screen and graphical real time sensor analysis, may help you fast identify faulty readings in seconds.</a:t>
            </a:r>
          </a:p>
          <a:p>
            <a:r>
              <a:rPr lang="zh-CN" altLang="en-US"/>
              <a:t>【DIAGNOSTIC REPORTS】</a:t>
            </a:r>
            <a:r>
              <a:rPr lang="en-US" altLang="zh-CN"/>
              <a:t>G</a:t>
            </a:r>
            <a:r>
              <a:rPr lang="zh-CN" altLang="en-US"/>
              <a:t>enerate a diagnostic report automatically after the engine check and back to the home page. Report can be printed on PC or mobile.</a:t>
            </a:r>
          </a:p>
          <a:p>
            <a:r>
              <a:t>【LIFETIME FREE UPDATES】</a:t>
            </a:r>
            <a:r>
              <a:rPr lang="en-US" altLang="zh-CN"/>
              <a:t>C</a:t>
            </a:r>
            <a:r>
              <a:t>omes with lifetime free software updates, 15 Months free from defects after-sales services. Should there be any questions or issues, please feel free to contact our 24/7 customer service team via eucleia@eucleia.net.</a:t>
            </a: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sym typeface="+mn-ea"/>
              </a:rPr>
              <a:t>7. P</a:t>
            </a:r>
            <a:r>
              <a:rPr>
                <a:sym typeface="+mn-ea"/>
              </a:rPr>
              <a:t>roduct specifications</a:t>
            </a:r>
            <a:endParaRPr lang="zh-CN" altLang="en-US"/>
          </a:p>
        </p:txBody>
      </p:sp>
      <p:sp>
        <p:nvSpPr>
          <p:cNvPr id="3" name="内容占位符 2"/>
          <p:cNvSpPr>
            <a:spLocks noGrp="1"/>
          </p:cNvSpPr>
          <p:nvPr>
            <p:ph idx="1"/>
          </p:nvPr>
        </p:nvSpPr>
        <p:spPr/>
        <p:txBody>
          <a:bodyPr/>
          <a:lstStyle/>
          <a:p>
            <a:r>
              <a:rPr lang="en-US" altLang="zh-CN"/>
              <a:t>Display: 2.8'' TFT color display, resolution 320*240.</a:t>
            </a:r>
          </a:p>
          <a:p>
            <a:r>
              <a:rPr lang="en-US" altLang="zh-CN"/>
              <a:t>Support OBD2/EOBD vehicle, light trucks, SUVs, minivans and hybrid vehicles.</a:t>
            </a:r>
          </a:p>
          <a:p>
            <a:r>
              <a:rPr lang="en-US" altLang="zh-CN"/>
              <a:t>ARM Cortex M3, 32 Bit, 8</a:t>
            </a:r>
            <a:r>
              <a:t>兆</a:t>
            </a:r>
            <a:r>
              <a:rPr lang="en-US" altLang="zh-CN"/>
              <a:t>Flash</a:t>
            </a:r>
          </a:p>
          <a:p>
            <a:r>
              <a:rPr lang="en-US" altLang="zh-CN"/>
              <a:t>Support protocols</a:t>
            </a:r>
            <a:r>
              <a:t>：</a:t>
            </a:r>
            <a:r>
              <a:rPr lang="en-US" altLang="zh-CN"/>
              <a:t>J1850-PWM, J1850-VPW, ISO-9141, KWP 2000(ISO 14230), CAN(ISO 11898 and ISO15765)</a:t>
            </a:r>
          </a:p>
          <a:p>
            <a:r>
              <a:rPr lang="en-US" altLang="zh-CN"/>
              <a:t>Working voltage</a:t>
            </a:r>
            <a:r>
              <a:t>：</a:t>
            </a:r>
            <a:r>
              <a:rPr lang="en-US" altLang="zh-CN"/>
              <a:t>DC 9V-18V</a:t>
            </a:r>
          </a:p>
          <a:p>
            <a:r>
              <a:rPr lang="en-US" altLang="zh-CN"/>
              <a:t>Rated current</a:t>
            </a:r>
            <a:r>
              <a:t>：</a:t>
            </a:r>
            <a:r>
              <a:rPr lang="en-US" altLang="zh-CN"/>
              <a:t>12V/150mA</a:t>
            </a:r>
          </a:p>
          <a:p>
            <a:r>
              <a:rPr lang="en-US" altLang="zh-CN"/>
              <a:t>Working temperature</a:t>
            </a:r>
            <a:r>
              <a:t>：</a:t>
            </a:r>
            <a:r>
              <a:rPr lang="en-US" altLang="zh-CN"/>
              <a:t>-10℃~55℃</a:t>
            </a:r>
          </a:p>
          <a:p>
            <a:r>
              <a:rPr lang="en-US" altLang="zh-CN"/>
              <a:t>Working humidity</a:t>
            </a:r>
            <a:r>
              <a:t>：</a:t>
            </a:r>
            <a:r>
              <a:rPr lang="en-US" altLang="zh-CN"/>
              <a:t>10%~90%</a:t>
            </a:r>
          </a:p>
          <a:p>
            <a:r>
              <a:rPr lang="en-US" altLang="zh-CN"/>
              <a:t>Bluetooth</a:t>
            </a:r>
            <a:r>
              <a:t>：</a:t>
            </a:r>
            <a:r>
              <a:rPr lang="en-US" altLang="zh-CN"/>
              <a:t>Class2,IOS/Android dual mode</a:t>
            </a:r>
            <a:r>
              <a:t>（</a:t>
            </a:r>
            <a:r>
              <a:rPr lang="en-US" altLang="zh-CN"/>
              <a:t>A411BT</a:t>
            </a:r>
            <a:r>
              <a:t>）</a:t>
            </a:r>
            <a:r>
              <a:rPr lang="en-US" altLang="zh-CN"/>
              <a:t>.</a:t>
            </a:r>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8. Packing list</a:t>
            </a:r>
          </a:p>
        </p:txBody>
      </p:sp>
      <p:pic>
        <p:nvPicPr>
          <p:cNvPr id="4" name="内容占位符 3"/>
          <p:cNvPicPr>
            <a:picLocks noGrp="1" noChangeAspect="1"/>
          </p:cNvPicPr>
          <p:nvPr>
            <p:ph idx="1"/>
          </p:nvPr>
        </p:nvPicPr>
        <p:blipFill>
          <a:blip r:embed="rId3"/>
          <a:stretch>
            <a:fillRect/>
          </a:stretch>
        </p:blipFill>
        <p:spPr>
          <a:xfrm>
            <a:off x="608330" y="1313815"/>
            <a:ext cx="4352925" cy="3867150"/>
          </a:xfrm>
          <a:prstGeom prst="rect">
            <a:avLst/>
          </a:prstGeom>
        </p:spPr>
      </p:pic>
      <p:sp>
        <p:nvSpPr>
          <p:cNvPr id="5" name="文本框 4"/>
          <p:cNvSpPr txBox="1"/>
          <p:nvPr/>
        </p:nvSpPr>
        <p:spPr>
          <a:xfrm>
            <a:off x="5567680" y="1808480"/>
            <a:ext cx="5364480" cy="2030095"/>
          </a:xfrm>
          <a:prstGeom prst="rect">
            <a:avLst/>
          </a:prstGeom>
          <a:noFill/>
        </p:spPr>
        <p:txBody>
          <a:bodyPr wrap="square" rtlCol="0">
            <a:spAutoFit/>
          </a:bodyPr>
          <a:lstStyle/>
          <a:p>
            <a:r>
              <a:rPr lang="en-US" altLang="zh-CN"/>
              <a:t>1. A411/A411BT</a:t>
            </a:r>
            <a:endParaRPr lang="zh-CN" altLang="en-US"/>
          </a:p>
          <a:p>
            <a:endParaRPr lang="en-US" altLang="zh-CN"/>
          </a:p>
          <a:p>
            <a:r>
              <a:rPr lang="en-US" altLang="zh-CN"/>
              <a:t>2. USB</a:t>
            </a:r>
            <a:r>
              <a:rPr lang="zh-CN" altLang="en-US"/>
              <a:t> </a:t>
            </a:r>
            <a:r>
              <a:rPr lang="en-US" altLang="zh-CN"/>
              <a:t>cable</a:t>
            </a:r>
            <a:endParaRPr lang="zh-CN" altLang="en-US"/>
          </a:p>
          <a:p>
            <a:endParaRPr lang="en-US" altLang="zh-CN"/>
          </a:p>
          <a:p>
            <a:r>
              <a:rPr lang="en-US" altLang="zh-CN"/>
              <a:t>3. Quick start guide</a:t>
            </a:r>
            <a:endParaRPr lang="zh-CN" altLang="en-US"/>
          </a:p>
          <a:p>
            <a:endParaRPr lang="en-US" altLang="zh-CN"/>
          </a:p>
          <a:p>
            <a:r>
              <a:rPr lang="en-US" altLang="zh-CN"/>
              <a:t>4. Packing box</a:t>
            </a:r>
            <a:endParaRPr lang="zh-CN" altLang="en-US"/>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C</a:t>
            </a:r>
            <a:r>
              <a:rPr lang="zh-CN" altLang="en-US"/>
              <a:t>atalog</a:t>
            </a:r>
          </a:p>
        </p:txBody>
      </p:sp>
      <p:sp>
        <p:nvSpPr>
          <p:cNvPr id="3" name="内容占位符 2"/>
          <p:cNvSpPr>
            <a:spLocks noGrp="1"/>
          </p:cNvSpPr>
          <p:nvPr>
            <p:ph idx="1"/>
          </p:nvPr>
        </p:nvSpPr>
        <p:spPr/>
        <p:txBody>
          <a:bodyPr>
            <a:normAutofit lnSpcReduction="10000"/>
          </a:bodyPr>
          <a:lstStyle/>
          <a:p>
            <a:r>
              <a:rPr lang="zh-CN" altLang="en-US"/>
              <a:t>1. Product appearance</a:t>
            </a:r>
          </a:p>
          <a:p>
            <a:r>
              <a:rPr lang="zh-CN" altLang="en-US"/>
              <a:t>2. Product differentiation</a:t>
            </a:r>
          </a:p>
          <a:p>
            <a:r>
              <a:rPr lang="zh-CN" altLang="en-US"/>
              <a:t>3. Product details</a:t>
            </a:r>
          </a:p>
          <a:p>
            <a:r>
              <a:rPr lang="zh-CN" altLang="en-US"/>
              <a:t>4. Product function</a:t>
            </a:r>
            <a:r>
              <a:rPr lang="en-US" altLang="zh-CN"/>
              <a:t>s</a:t>
            </a:r>
            <a:endParaRPr lang="zh-CN" altLang="en-US"/>
          </a:p>
          <a:p>
            <a:r>
              <a:rPr lang="en-US" altLang="zh-CN"/>
              <a:t>5.</a:t>
            </a:r>
            <a:r>
              <a:rPr lang="zh-CN" altLang="en-US"/>
              <a:t> </a:t>
            </a:r>
            <a:r>
              <a:rPr lang="en-US" altLang="zh-CN"/>
              <a:t>P</a:t>
            </a:r>
            <a:r>
              <a:rPr lang="zh-CN" altLang="en-US"/>
              <a:t>roduct use</a:t>
            </a:r>
          </a:p>
          <a:p>
            <a:r>
              <a:rPr lang="en-US" altLang="zh-CN"/>
              <a:t>6.</a:t>
            </a:r>
            <a:r>
              <a:rPr lang="zh-CN" altLang="en-US"/>
              <a:t> </a:t>
            </a:r>
            <a:r>
              <a:rPr lang="en-US" altLang="zh-CN"/>
              <a:t>P</a:t>
            </a:r>
            <a:r>
              <a:rPr lang="zh-CN" altLang="en-US"/>
              <a:t>roduct features</a:t>
            </a:r>
          </a:p>
          <a:p>
            <a:r>
              <a:rPr lang="en-US" altLang="zh-CN"/>
              <a:t>7. P</a:t>
            </a:r>
            <a:r>
              <a:rPr lang="zh-CN" altLang="en-US"/>
              <a:t>roduct specifications</a:t>
            </a:r>
          </a:p>
          <a:p>
            <a:r>
              <a:rPr lang="zh-CN" altLang="en-US"/>
              <a:t>8. Packing list</a:t>
            </a:r>
          </a:p>
          <a:p>
            <a:r>
              <a:rPr lang="en-US" altLang="zh-CN"/>
              <a:t>9.</a:t>
            </a:r>
            <a:r>
              <a:rPr lang="zh-CN" altLang="en-US"/>
              <a:t> </a:t>
            </a:r>
            <a:r>
              <a:rPr lang="en-US" altLang="zh-CN"/>
              <a:t>S</a:t>
            </a:r>
            <a:r>
              <a:rPr lang="zh-CN" altLang="en-US"/>
              <a:t>ales channels</a:t>
            </a:r>
          </a:p>
          <a:p>
            <a:r>
              <a:rPr lang="zh-CN" altLang="en-US"/>
              <a:t>10. Video related</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1. Product appearance</a:t>
            </a:r>
          </a:p>
        </p:txBody>
      </p:sp>
      <p:sp>
        <p:nvSpPr>
          <p:cNvPr id="3" name="内容占位符 2"/>
          <p:cNvSpPr>
            <a:spLocks noGrp="1"/>
          </p:cNvSpPr>
          <p:nvPr>
            <p:ph idx="1"/>
          </p:nvPr>
        </p:nvSpPr>
        <p:spPr/>
        <p:txBody>
          <a:bodyPr/>
          <a:lstStyle/>
          <a:p>
            <a:r>
              <a:t>The streamlined design of the product is more ergonomic and convenient for one-handed operation. The whole machine is equipped with a 2.8-inch TFT color screen, total 11 keys, 5 hot keys, which are re</a:t>
            </a:r>
            <a:r>
              <a:rPr lang="en-US" altLang="zh-CN"/>
              <a:t>boot</a:t>
            </a:r>
            <a:r>
              <a:t>, </a:t>
            </a:r>
            <a:r>
              <a:rPr lang="en-US" altLang="zh-CN"/>
              <a:t>erase</a:t>
            </a:r>
            <a:r>
              <a:t>, I/M read</a:t>
            </a:r>
            <a:r>
              <a:rPr lang="en-US" altLang="zh-CN"/>
              <a:t>iness</a:t>
            </a:r>
            <a:r>
              <a:t>, </a:t>
            </a:r>
            <a:r>
              <a:rPr lang="en-US" altLang="zh-CN"/>
              <a:t>DTC</a:t>
            </a:r>
            <a:r>
              <a:t>/</a:t>
            </a:r>
            <a:r>
              <a:rPr lang="en-US" altLang="zh-CN"/>
              <a:t>FF</a:t>
            </a:r>
            <a:r>
              <a:t>, </a:t>
            </a:r>
            <a:r>
              <a:rPr lang="en-US" altLang="zh-CN"/>
              <a:t>live data</a:t>
            </a:r>
            <a:r>
              <a:t>, 3 color LED instruction </a:t>
            </a:r>
            <a:r>
              <a:rPr lang="en-US" altLang="zh-CN"/>
              <a:t>l</a:t>
            </a:r>
            <a:r>
              <a:t>ight</a:t>
            </a:r>
            <a:r>
              <a:rPr lang="en-US" altLang="zh-CN"/>
              <a:t>s</a:t>
            </a:r>
            <a:r>
              <a:t>, Type-C </a:t>
            </a:r>
            <a:r>
              <a:rPr lang="en-US" altLang="zh-CN"/>
              <a:t>port</a:t>
            </a:r>
            <a:r>
              <a:t>, 1 meter long </a:t>
            </a:r>
            <a:r>
              <a:rPr lang="en-US" altLang="zh-CN"/>
              <a:t>test</a:t>
            </a:r>
            <a:r>
              <a:t> cable.</a:t>
            </a:r>
          </a:p>
        </p:txBody>
      </p:sp>
      <p:pic>
        <p:nvPicPr>
          <p:cNvPr id="4" name="图片 3" descr="A4产品图XX白色"/>
          <p:cNvPicPr>
            <a:picLocks noChangeAspect="1"/>
          </p:cNvPicPr>
          <p:nvPr/>
        </p:nvPicPr>
        <p:blipFill>
          <a:blip r:embed="rId3"/>
          <a:stretch>
            <a:fillRect/>
          </a:stretch>
        </p:blipFill>
        <p:spPr>
          <a:xfrm>
            <a:off x="4819650" y="2827020"/>
            <a:ext cx="2032000" cy="3803650"/>
          </a:xfrm>
          <a:prstGeom prst="rect">
            <a:avLst/>
          </a:prstGeom>
        </p:spPr>
      </p:pic>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2. </a:t>
            </a:r>
            <a:r>
              <a:rPr>
                <a:sym typeface="+mn-ea"/>
              </a:rPr>
              <a:t>Product differentiation</a:t>
            </a:r>
            <a:endParaRPr lang="en-US" altLang="zh-CN"/>
          </a:p>
        </p:txBody>
      </p:sp>
      <p:sp>
        <p:nvSpPr>
          <p:cNvPr id="3" name="内容占位符 2"/>
          <p:cNvSpPr>
            <a:spLocks noGrp="1"/>
          </p:cNvSpPr>
          <p:nvPr>
            <p:ph idx="1"/>
          </p:nvPr>
        </p:nvSpPr>
        <p:spPr/>
        <p:txBody>
          <a:bodyPr/>
          <a:lstStyle/>
          <a:p>
            <a:r>
              <a:t>The A411 series is divided into two versions, A411 without </a:t>
            </a:r>
            <a:r>
              <a:rPr lang="en-US" altLang="zh-CN"/>
              <a:t>b</a:t>
            </a:r>
            <a:r>
              <a:t>luetooth module and A411BT with </a:t>
            </a:r>
            <a:r>
              <a:rPr lang="en-US" altLang="zh-CN"/>
              <a:t>b</a:t>
            </a:r>
            <a:r>
              <a:t>luetooth module. The appearance of the two products </a:t>
            </a:r>
            <a:r>
              <a:rPr lang="en-US" altLang="zh-CN"/>
              <a:t>are</a:t>
            </a:r>
            <a:r>
              <a:t> the same, and they are distinguished by </a:t>
            </a:r>
            <a:r>
              <a:rPr lang="en-US" altLang="zh-CN"/>
              <a:t>back side</a:t>
            </a:r>
            <a:r>
              <a:t> </a:t>
            </a:r>
            <a:r>
              <a:rPr lang="en-US" altLang="zh-CN"/>
              <a:t>sticker</a:t>
            </a:r>
            <a:r>
              <a:t> information.</a:t>
            </a:r>
          </a:p>
          <a:p>
            <a:pPr marL="0" indent="0">
              <a:buNone/>
            </a:pPr>
            <a:r>
              <a:t>   </a:t>
            </a:r>
            <a:r>
              <a:rPr lang="en-US" altLang="zh-CN"/>
              <a:t>Sticker</a:t>
            </a:r>
            <a:r>
              <a:t>：</a:t>
            </a:r>
          </a:p>
          <a:p>
            <a:pPr marL="0" indent="0">
              <a:buNone/>
            </a:pPr>
            <a:endParaRPr/>
          </a:p>
        </p:txBody>
      </p:sp>
      <p:pic>
        <p:nvPicPr>
          <p:cNvPr id="5" name="图片 4"/>
          <p:cNvPicPr>
            <a:picLocks noChangeAspect="1"/>
          </p:cNvPicPr>
          <p:nvPr/>
        </p:nvPicPr>
        <p:blipFill>
          <a:blip r:embed="rId3"/>
          <a:stretch>
            <a:fillRect/>
          </a:stretch>
        </p:blipFill>
        <p:spPr>
          <a:xfrm>
            <a:off x="1183005" y="3416935"/>
            <a:ext cx="4067810" cy="1805940"/>
          </a:xfrm>
          <a:prstGeom prst="rect">
            <a:avLst/>
          </a:prstGeom>
        </p:spPr>
      </p:pic>
      <p:pic>
        <p:nvPicPr>
          <p:cNvPr id="6" name="图片 5"/>
          <p:cNvPicPr>
            <a:picLocks noChangeAspect="1"/>
          </p:cNvPicPr>
          <p:nvPr/>
        </p:nvPicPr>
        <p:blipFill>
          <a:blip r:embed="rId4"/>
          <a:stretch>
            <a:fillRect/>
          </a:stretch>
        </p:blipFill>
        <p:spPr>
          <a:xfrm>
            <a:off x="5615940" y="3460115"/>
            <a:ext cx="4021455" cy="1762760"/>
          </a:xfrm>
          <a:prstGeom prst="rect">
            <a:avLst/>
          </a:prstGeom>
        </p:spPr>
      </p:pic>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3.</a:t>
            </a:r>
            <a:r>
              <a:rPr>
                <a:sym typeface="+mn-ea"/>
              </a:rPr>
              <a:t>Product details</a:t>
            </a:r>
            <a:endParaRPr lang="en-US" altLang="zh-CN"/>
          </a:p>
        </p:txBody>
      </p:sp>
      <p:pic>
        <p:nvPicPr>
          <p:cNvPr id="4" name="内容占位符 3"/>
          <p:cNvPicPr>
            <a:picLocks noGrp="1" noChangeAspect="1"/>
          </p:cNvPicPr>
          <p:nvPr>
            <p:ph idx="1"/>
          </p:nvPr>
        </p:nvPicPr>
        <p:blipFill>
          <a:blip r:embed="rId3"/>
          <a:stretch>
            <a:fillRect/>
          </a:stretch>
        </p:blipFill>
        <p:spPr>
          <a:xfrm>
            <a:off x="608330" y="1490345"/>
            <a:ext cx="4434840" cy="4759325"/>
          </a:xfrm>
          <a:prstGeom prst="rect">
            <a:avLst/>
          </a:prstGeom>
        </p:spPr>
      </p:pic>
      <p:sp>
        <p:nvSpPr>
          <p:cNvPr id="6" name="文本框 5"/>
          <p:cNvSpPr txBox="1"/>
          <p:nvPr/>
        </p:nvSpPr>
        <p:spPr>
          <a:xfrm>
            <a:off x="5143500" y="608330"/>
            <a:ext cx="7061835" cy="5077460"/>
          </a:xfrm>
          <a:prstGeom prst="rect">
            <a:avLst/>
          </a:prstGeom>
          <a:noFill/>
        </p:spPr>
        <p:txBody>
          <a:bodyPr wrap="none" rtlCol="0">
            <a:spAutoFit/>
          </a:bodyPr>
          <a:lstStyle/>
          <a:p>
            <a:pPr algn="l"/>
            <a:r>
              <a:t>A411/A411BT consists of 17 parts.</a:t>
            </a:r>
          </a:p>
          <a:p>
            <a:pPr algn="l"/>
            <a:endParaRPr/>
          </a:p>
          <a:p>
            <a:pPr algn="l"/>
            <a:r>
              <a:rPr lang="en-US" altLang="zh-CN" sz="1200"/>
              <a:t>1. OBDII test cable, connect with vehicle data link connector(DLC), device will get power from DLC.</a:t>
            </a:r>
            <a:endParaRPr lang="zh-CN" altLang="en-US" sz="1200"/>
          </a:p>
          <a:p>
            <a:pPr algn="l"/>
            <a:r>
              <a:rPr lang="en-US" altLang="zh-CN" sz="1200"/>
              <a:t>2. 2.8 inch color LCD screen.</a:t>
            </a:r>
            <a:endParaRPr lang="zh-CN" altLang="en-US" sz="1200"/>
          </a:p>
          <a:p>
            <a:pPr algn="l"/>
            <a:r>
              <a:rPr lang="en-US" altLang="zh-CN" sz="1200"/>
              <a:t>3. Green - indicates that all engine systems are running normally(all monitors on the vehicle are active </a:t>
            </a:r>
          </a:p>
          <a:p>
            <a:pPr algn="l"/>
            <a:r>
              <a:rPr lang="en-US" altLang="zh-CN" sz="1200"/>
              <a:t>and performing their diagnostic testing, and no DTCs are present).</a:t>
            </a:r>
            <a:endParaRPr lang="zh-CN" altLang="en-US" sz="1200"/>
          </a:p>
          <a:p>
            <a:pPr algn="l"/>
            <a:r>
              <a:rPr lang="en-US" altLang="zh-CN" sz="1200"/>
              <a:t>4. </a:t>
            </a:r>
            <a:r>
              <a:rPr lang="en-US" sz="1200"/>
              <a:t>Yellow - indicates there is a possible problem. A “Pending” DTC is present and/or some of the </a:t>
            </a:r>
          </a:p>
          <a:p>
            <a:pPr algn="l"/>
            <a:r>
              <a:rPr lang="en-US" sz="1200"/>
              <a:t>vehicle's emission monitors have not run their diagnostic testing.</a:t>
            </a:r>
            <a:endParaRPr lang="zh-CN" altLang="en-US" sz="1200"/>
          </a:p>
          <a:p>
            <a:pPr algn="l"/>
            <a:r>
              <a:rPr lang="en-US" altLang="zh-CN" sz="1200"/>
              <a:t>5. Red - indicates there is a problem in one or more of the vehicle's systems.The red LED is also used </a:t>
            </a:r>
          </a:p>
          <a:p>
            <a:pPr algn="l"/>
            <a:r>
              <a:rPr lang="en-US" altLang="zh-CN" sz="1200"/>
              <a:t>to show that DTC(s) are present. DTCs are shown on the Scan Tool's display. In this case, the </a:t>
            </a:r>
          </a:p>
          <a:p>
            <a:pPr algn="l"/>
            <a:r>
              <a:rPr lang="en-US" altLang="zh-CN" sz="1200"/>
              <a:t>Malfunction Indicator(“Check Engine”) lamp on the vehicle's instrument panel will light steady on.</a:t>
            </a:r>
            <a:endParaRPr lang="zh-CN" altLang="en-US" sz="1200"/>
          </a:p>
          <a:p>
            <a:pPr algn="l"/>
            <a:r>
              <a:rPr lang="en-US" altLang="zh-CN" sz="1200"/>
              <a:t>6. F1 assist button - it can be used as confirm, cancel, graph view, help view and move cursor function </a:t>
            </a:r>
          </a:p>
          <a:p>
            <a:pPr algn="l"/>
            <a:r>
              <a:rPr lang="en-US" altLang="zh-CN" sz="1200"/>
              <a:t>in specific menu.</a:t>
            </a:r>
            <a:endParaRPr lang="zh-CN" altLang="en-US" sz="1200"/>
          </a:p>
          <a:p>
            <a:pPr algn="l"/>
            <a:r>
              <a:rPr lang="en-US" altLang="zh-CN" sz="1200"/>
              <a:t>7. Power button - reboot device.</a:t>
            </a:r>
            <a:endParaRPr lang="zh-CN" altLang="en-US" sz="1200"/>
          </a:p>
          <a:p>
            <a:pPr algn="l"/>
            <a:r>
              <a:rPr lang="en-US" altLang="zh-CN" sz="1200"/>
              <a:t>8. F2 assist button - it can be used as confirm, cancel, graph view, help view and move cursor function </a:t>
            </a:r>
          </a:p>
          <a:p>
            <a:pPr algn="l"/>
            <a:r>
              <a:rPr lang="en-US" altLang="zh-CN" sz="1200"/>
              <a:t>in specific menu.</a:t>
            </a:r>
            <a:endParaRPr lang="zh-CN" altLang="en-US" sz="1200"/>
          </a:p>
          <a:p>
            <a:pPr algn="l"/>
            <a:r>
              <a:rPr lang="en-US" altLang="zh-CN" sz="1200"/>
              <a:t>9. ESC - back to the previous menu.</a:t>
            </a:r>
            <a:endParaRPr lang="zh-CN" altLang="en-US" sz="1200"/>
          </a:p>
          <a:p>
            <a:pPr algn="l"/>
            <a:r>
              <a:rPr lang="en-US" altLang="zh-CN" sz="1200"/>
              <a:t>10. OK - confirm button, enter next menu.</a:t>
            </a:r>
            <a:endParaRPr lang="zh-CN" altLang="en-US" sz="1200"/>
          </a:p>
          <a:p>
            <a:pPr algn="l"/>
            <a:r>
              <a:rPr lang="en-US" altLang="zh-CN" sz="1200"/>
              <a:t>11. Up - up key, control the cursor to move upward. Long press to quickly turn pages.</a:t>
            </a:r>
            <a:endParaRPr lang="zh-CN" altLang="en-US" sz="1200"/>
          </a:p>
          <a:p>
            <a:pPr algn="l"/>
            <a:r>
              <a:rPr lang="en-US" altLang="zh-CN" sz="1200"/>
              <a:t>12. Down - down key, control the cursor to move downward. Long press to quickly turn pages.</a:t>
            </a:r>
            <a:endParaRPr lang="zh-CN" altLang="en-US" sz="1200"/>
          </a:p>
          <a:p>
            <a:pPr algn="l"/>
            <a:r>
              <a:rPr lang="en-US" altLang="zh-CN" sz="1200"/>
              <a:t>13. ER - one click erase DTCs, hot key.</a:t>
            </a:r>
            <a:endParaRPr lang="zh-CN" altLang="en-US" sz="1200"/>
          </a:p>
          <a:p>
            <a:pPr algn="l"/>
            <a:r>
              <a:rPr lang="en-US" altLang="zh-CN" sz="1200"/>
              <a:t>14. I/M - one click to view I/M readiness status, hot key.</a:t>
            </a:r>
            <a:endParaRPr lang="zh-CN" altLang="en-US" sz="1200"/>
          </a:p>
          <a:p>
            <a:pPr algn="l"/>
            <a:r>
              <a:rPr lang="en-US" altLang="zh-CN" sz="1200"/>
              <a:t>15. DTC/FF - one click to view DTC or freeze frame, hot key.</a:t>
            </a:r>
            <a:endParaRPr lang="zh-CN" altLang="en-US" sz="1200"/>
          </a:p>
          <a:p>
            <a:pPr algn="l"/>
            <a:r>
              <a:rPr lang="en-US" altLang="zh-CN" sz="1200"/>
              <a:t>16. LD - one click to view live data, hot key.</a:t>
            </a:r>
            <a:endParaRPr lang="zh-CN" altLang="en-US" sz="1200"/>
          </a:p>
          <a:p>
            <a:pPr algn="l"/>
            <a:r>
              <a:rPr lang="en-US" altLang="zh-CN" sz="1200"/>
              <a:t>17. Type-C - USB port, connect with computer, device can get power from computer, user can update </a:t>
            </a:r>
          </a:p>
          <a:p>
            <a:pPr algn="l"/>
            <a:r>
              <a:rPr lang="en-US" altLang="zh-CN" sz="1200"/>
              <a:t>software, change device language and print report from PC manager.</a:t>
            </a: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4. Product functions</a:t>
            </a:r>
          </a:p>
        </p:txBody>
      </p:sp>
      <p:sp>
        <p:nvSpPr>
          <p:cNvPr id="3" name="内容占位符 2"/>
          <p:cNvSpPr>
            <a:spLocks noGrp="1"/>
          </p:cNvSpPr>
          <p:nvPr>
            <p:ph idx="1"/>
          </p:nvPr>
        </p:nvSpPr>
        <p:spPr/>
        <p:txBody>
          <a:bodyPr>
            <a:normAutofit fontScale="77500" lnSpcReduction="10000"/>
          </a:bodyPr>
          <a:lstStyle/>
          <a:p>
            <a:r>
              <a:t>Widely vehicle coverage sedans, SUVs and light trucks post 1996 in US, post 2000 for EU-based and Asian cars, fast speed reaction, friendly UI design, ergonomic one hand operation.</a:t>
            </a:r>
          </a:p>
          <a:p>
            <a:r>
              <a:t>Read and clear fault codes from engine. Turn off MIL(Check engine light). Support 10 modes of OBD2 test. Retrieves vehicle information (VIN, CID and CVN). Read the I/M readiness status, help your vehicle pass the annual smog check.  </a:t>
            </a:r>
          </a:p>
          <a:p>
            <a:pPr marL="0" indent="0">
              <a:buNone/>
            </a:pPr>
            <a:r>
              <a:rPr lang="en-US" altLang="zh-CN" sz="1400"/>
              <a:t>Mode 01 - request current powertrain diagnostic data.</a:t>
            </a:r>
            <a:endParaRPr sz="1400"/>
          </a:p>
          <a:p>
            <a:pPr marL="0" indent="0">
              <a:buNone/>
            </a:pPr>
            <a:r>
              <a:rPr lang="en-US" altLang="zh-CN" sz="1400"/>
              <a:t>Mode 02 - request powertrain freeze frame data.</a:t>
            </a:r>
            <a:endParaRPr sz="1400"/>
          </a:p>
          <a:p>
            <a:pPr marL="0" indent="0">
              <a:buNone/>
            </a:pPr>
            <a:r>
              <a:rPr lang="en-US" altLang="zh-CN" sz="1400"/>
              <a:t>Mode 03 - request emission-related diagnostic trouble codes.</a:t>
            </a:r>
            <a:endParaRPr sz="1400"/>
          </a:p>
          <a:p>
            <a:pPr marL="0" indent="0">
              <a:buNone/>
            </a:pPr>
            <a:r>
              <a:rPr lang="en-US" altLang="zh-CN" sz="1400"/>
              <a:t>Mode 04 - clear/reset emission - related diagnostic information.</a:t>
            </a:r>
            <a:endParaRPr sz="1400"/>
          </a:p>
          <a:p>
            <a:pPr marL="0" indent="0">
              <a:buNone/>
            </a:pPr>
            <a:r>
              <a:rPr lang="en-US" altLang="zh-CN" sz="1400"/>
              <a:t>Mode 05 - request oxygen sensor monotoring test results.</a:t>
            </a:r>
            <a:endParaRPr sz="1400"/>
          </a:p>
          <a:p>
            <a:pPr marL="0" indent="0">
              <a:buNone/>
            </a:pPr>
            <a:r>
              <a:rPr lang="en-US" altLang="zh-CN" sz="1400"/>
              <a:t>Mode 06 - request on-board monitoring test results for specific monitored systems.</a:t>
            </a:r>
            <a:endParaRPr sz="1400"/>
          </a:p>
          <a:p>
            <a:pPr marL="0" indent="0">
              <a:buNone/>
            </a:pPr>
            <a:r>
              <a:rPr lang="en-US" altLang="zh-CN" sz="1400"/>
              <a:t>Mode 07 - request emission-related diagnostic trouble codes detected during current or last completed driving cycle.</a:t>
            </a:r>
            <a:endParaRPr sz="1400"/>
          </a:p>
          <a:p>
            <a:pPr marL="0" indent="0">
              <a:buNone/>
            </a:pPr>
            <a:r>
              <a:rPr lang="en-US" altLang="zh-CN" sz="1400"/>
              <a:t>Mode 08 - request control of on-board system, test or component.</a:t>
            </a:r>
            <a:endParaRPr sz="1400"/>
          </a:p>
          <a:p>
            <a:pPr marL="0" indent="0">
              <a:buNone/>
            </a:pPr>
            <a:r>
              <a:rPr lang="en-US" altLang="zh-CN" sz="1400"/>
              <a:t>Mode 09 - request vehicle information.</a:t>
            </a:r>
            <a:endParaRPr sz="1400"/>
          </a:p>
          <a:p>
            <a:pPr marL="0" indent="0">
              <a:buNone/>
            </a:pPr>
            <a:r>
              <a:rPr lang="en-US" altLang="zh-CN" sz="1335"/>
              <a:t>Mode 0A - request Emission related DTCs with permantent status.</a:t>
            </a: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611575" y="1313870"/>
            <a:ext cx="10969200" cy="4759200"/>
          </a:xfrm>
        </p:spPr>
        <p:txBody>
          <a:bodyPr>
            <a:normAutofit fontScale="75000" lnSpcReduction="10000"/>
          </a:bodyPr>
          <a:lstStyle/>
          <a:p>
            <a:r>
              <a:rPr lang="zh-CN" altLang="en-US"/>
              <a:t>Turn off MIL(Check engine light).</a:t>
            </a:r>
          </a:p>
          <a:p>
            <a:r>
              <a:t>Read the I/M readiness status, help your vehicle pass the annual smog check.  </a:t>
            </a:r>
          </a:p>
          <a:p>
            <a:r>
              <a:rPr lang="zh-CN" altLang="en-US"/>
              <a:t>Generic and manufacturer fault code definitions displayed on screen. Thousands of fault code definitions stored within the software. Search fault code definitions from the device’s database, no matter the code is currently stored or not.</a:t>
            </a:r>
          </a:p>
          <a:p>
            <a:r>
              <a:rPr lang="en-US" altLang="zh-CN"/>
              <a:t>G</a:t>
            </a:r>
            <a:r>
              <a:rPr lang="zh-CN" altLang="en-US"/>
              <a:t>enerate a diagnostic report automatically after the engine check and back to the home page. Report can be printed on PC</a:t>
            </a:r>
            <a:r>
              <a:rPr lang="en-US" altLang="zh-CN"/>
              <a:t>.</a:t>
            </a:r>
          </a:p>
          <a:p>
            <a:r>
              <a:t>Five one click hot keys designed, one click reboot device, one click clear DTCs, one click check I/M readiness, one click read DTCs, one click display freeze frame, one click view live data stream.  </a:t>
            </a:r>
          </a:p>
          <a:p>
            <a:r>
              <a:t>LED indicator in 3 colors for different situations. Green indicates no DTCs, yellow indicates there are pending DTCs or some monitors are not ready, red indicates there are DTCs at present. </a:t>
            </a:r>
          </a:p>
          <a:p>
            <a:r>
              <a:rPr lang="en-US" altLang="zh-CN"/>
              <a:t>Bluetooth connect with mobile, view diagnositc report on mobile, report can be shared, supports IOS/Android(A411BT).</a:t>
            </a:r>
            <a:endParaRPr lang="zh-CN" altLang="en-US"/>
          </a:p>
          <a:p>
            <a:r>
              <a:rPr lang="en-US" altLang="zh-CN"/>
              <a:t>Change multilangue by PC manager. Supports English, French, Spanish, Portuguese and Russian.</a:t>
            </a:r>
          </a:p>
          <a:p>
            <a:r>
              <a:rPr lang="zh-CN" altLang="en-US"/>
              <a:t>Lifetime FREE upgrade to keep you stay current with the latest development of diagnosis. </a:t>
            </a:r>
          </a:p>
          <a:p>
            <a:endParaRPr lang="zh-CN" altLang="en-US"/>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5. Product use</a:t>
            </a:r>
          </a:p>
        </p:txBody>
      </p:sp>
      <p:sp>
        <p:nvSpPr>
          <p:cNvPr id="3" name="内容占位符 2"/>
          <p:cNvSpPr>
            <a:spLocks noGrp="1"/>
          </p:cNvSpPr>
          <p:nvPr>
            <p:ph idx="1"/>
          </p:nvPr>
        </p:nvSpPr>
        <p:spPr/>
        <p:txBody>
          <a:bodyPr>
            <a:normAutofit/>
          </a:bodyPr>
          <a:lstStyle/>
          <a:p>
            <a:r>
              <a:rPr lang="en-US" altLang="zh-CN"/>
              <a:t>Connect with vehicle DLC, plug and play.</a:t>
            </a:r>
          </a:p>
          <a:p>
            <a:r>
              <a:rPr>
                <a:sym typeface="+mn-ea"/>
              </a:rPr>
              <a:t>Save user time and solve time-consuming pain </a:t>
            </a:r>
          </a:p>
          <a:p>
            <a:pPr marL="0" indent="0">
              <a:buNone/>
            </a:pPr>
            <a:r>
              <a:rPr>
                <a:sym typeface="+mn-ea"/>
              </a:rPr>
              <a:t>points.</a:t>
            </a:r>
          </a:p>
          <a:p>
            <a:r>
              <a:rPr lang="en-US" altLang="zh-CN">
                <a:sym typeface="+mn-ea"/>
              </a:rPr>
              <a:t>Help</a:t>
            </a:r>
            <a:r>
              <a:rPr>
                <a:sym typeface="+mn-ea"/>
              </a:rPr>
              <a:t> owners to solve the problem of car </a:t>
            </a:r>
          </a:p>
          <a:p>
            <a:pPr marL="0" indent="0">
              <a:buNone/>
            </a:pPr>
            <a:r>
              <a:rPr>
                <a:sym typeface="+mn-ea"/>
              </a:rPr>
              <a:t>breakdown.</a:t>
            </a:r>
          </a:p>
          <a:p>
            <a:r>
              <a:rPr>
                <a:sym typeface="+mn-ea"/>
              </a:rPr>
              <a:t>Help the technician to quickly identify and solve the problem.</a:t>
            </a:r>
          </a:p>
          <a:p>
            <a:r>
              <a:t>Help </a:t>
            </a:r>
            <a:r>
              <a:rPr lang="en-US" altLang="zh-CN"/>
              <a:t>user</a:t>
            </a:r>
            <a:r>
              <a:t> to check the health of the vehicle, obtain information about the engine </a:t>
            </a:r>
            <a:r>
              <a:rPr lang="en-US" altLang="zh-CN"/>
              <a:t>DTCs</a:t>
            </a:r>
            <a:r>
              <a:t> to repair the vehicle.</a:t>
            </a:r>
          </a:p>
          <a:p>
            <a:r>
              <a:t>Monitor the working conditions of on-board monitors, repair </a:t>
            </a:r>
            <a:r>
              <a:rPr lang="en-US" altLang="zh-CN"/>
              <a:t>abnormal</a:t>
            </a:r>
            <a:r>
              <a:t> monitors in advance, and help </a:t>
            </a:r>
            <a:r>
              <a:rPr lang="en-US" altLang="zh-CN"/>
              <a:t>your vehicle to</a:t>
            </a:r>
            <a:r>
              <a:t> pass the annual smo</a:t>
            </a:r>
            <a:r>
              <a:rPr lang="en-US" altLang="zh-CN"/>
              <a:t>g</a:t>
            </a:r>
            <a:r>
              <a:t> </a:t>
            </a:r>
            <a:r>
              <a:rPr lang="en-US" altLang="zh-CN"/>
              <a:t>check</a:t>
            </a:r>
            <a:r>
              <a:t>.</a:t>
            </a:r>
          </a:p>
        </p:txBody>
      </p:sp>
      <p:pic>
        <p:nvPicPr>
          <p:cNvPr id="4" name="图片 3"/>
          <p:cNvPicPr>
            <a:picLocks noChangeAspect="1"/>
          </p:cNvPicPr>
          <p:nvPr/>
        </p:nvPicPr>
        <p:blipFill>
          <a:blip r:embed="rId3"/>
          <a:stretch>
            <a:fillRect/>
          </a:stretch>
        </p:blipFill>
        <p:spPr>
          <a:xfrm>
            <a:off x="6895465" y="1313815"/>
            <a:ext cx="4681855" cy="2392045"/>
          </a:xfrm>
          <a:prstGeom prst="rect">
            <a:avLst/>
          </a:prstGeom>
        </p:spPr>
      </p:pic>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6. Product features</a:t>
            </a:r>
          </a:p>
        </p:txBody>
      </p:sp>
      <p:sp>
        <p:nvSpPr>
          <p:cNvPr id="3" name="内容占位符 2"/>
          <p:cNvSpPr>
            <a:spLocks noGrp="1"/>
          </p:cNvSpPr>
          <p:nvPr>
            <p:ph idx="1"/>
          </p:nvPr>
        </p:nvSpPr>
        <p:spPr/>
        <p:txBody>
          <a:bodyPr>
            <a:normAutofit fontScale="75000" lnSpcReduction="10000"/>
          </a:bodyPr>
          <a:lstStyle/>
          <a:p>
            <a:r>
              <a:rPr lang="zh-CN" altLang="en-US"/>
              <a:t>【WIDELY VEHICLE COVERAGE】</a:t>
            </a:r>
            <a:r>
              <a:rPr lang="en-US" altLang="zh-CN"/>
              <a:t>C</a:t>
            </a:r>
            <a:r>
              <a:rPr lang="zh-CN" altLang="en-US"/>
              <a:t>ompatible with all OBD2-compliant vehicles: sedans, SUVs and light trucks post 1996 in US, post 2000 for EU-based and Asian cars </a:t>
            </a:r>
            <a:r>
              <a:rPr lang="en-US" altLang="zh-CN"/>
              <a:t>from 2008</a:t>
            </a:r>
            <a:r>
              <a:rPr lang="zh-CN" altLang="en-US"/>
              <a:t>. </a:t>
            </a:r>
          </a:p>
          <a:p>
            <a:r>
              <a:rPr lang="zh-CN" altLang="en-US"/>
              <a:t>【UNIQUE COMPACT DESIGN】</a:t>
            </a:r>
            <a:r>
              <a:rPr lang="en-US" altLang="zh-CN"/>
              <a:t>C</a:t>
            </a:r>
            <a:r>
              <a:rPr lang="zh-CN" altLang="en-US"/>
              <a:t>omes with compact sized design, more ergonomic to hold and operate in one hand. </a:t>
            </a:r>
          </a:p>
          <a:p>
            <a:r>
              <a:rPr lang="zh-CN" altLang="en-US"/>
              <a:t>【O</a:t>
            </a:r>
            <a:r>
              <a:rPr lang="en-US" altLang="zh-CN"/>
              <a:t>NE-KEY REBOOT</a:t>
            </a:r>
            <a:r>
              <a:rPr lang="zh-CN" altLang="en-US"/>
              <a:t>】 Re</a:t>
            </a:r>
            <a:r>
              <a:rPr lang="en-US" altLang="zh-CN"/>
              <a:t>boot</a:t>
            </a:r>
            <a:r>
              <a:rPr lang="zh-CN" altLang="en-US"/>
              <a:t> hotkey, fast re</a:t>
            </a:r>
            <a:r>
              <a:rPr lang="en-US" altLang="zh-CN"/>
              <a:t>boot</a:t>
            </a:r>
            <a:r>
              <a:rPr lang="zh-CN" altLang="en-US"/>
              <a:t> to avoid tedious operations.</a:t>
            </a:r>
          </a:p>
          <a:p>
            <a:r>
              <a:rPr lang="zh-CN" altLang="en-US"/>
              <a:t>【ONE CLICK ERASE DTCs】</a:t>
            </a:r>
            <a:r>
              <a:rPr lang="en-US" altLang="zh-CN"/>
              <a:t>C</a:t>
            </a:r>
            <a:r>
              <a:rPr lang="zh-CN" altLang="en-US"/>
              <a:t>omes with one click to erase emission related DTCs. Turns off check engine light (MIL) and resets monitors.</a:t>
            </a:r>
          </a:p>
          <a:p>
            <a:r>
              <a:t>【ONE CLICK I/M READINESS】TabScan A411 engine check scanner comes with one click I/M Readiness to check the conditions of the emission system, check the conditions of the Emission System which includes continuously tested monitors like misfire monitor, fuel system monitor, comprehensive components monitor and non-continuous monitors like O2 sensors, EVAP system, EGR system and etc. Help your vehicle to pass the annual smog check.</a:t>
            </a:r>
          </a:p>
          <a:p>
            <a:r>
              <a:t>【ONE CLICK READ DTCs】TabScan A411 engine check scanner comes with one click to view DTCs,  show the detailed description of the Diagnostic Trouble Code (DTCs).</a:t>
            </a:r>
          </a:p>
          <a:p>
            <a:r>
              <a:t>【ONE CLICK FREEZE FRAME】TabScan A411 engine check scanner comes with one click to read freeze frame data which shows engine conditions such as fuel trim, fuel pressure, engine coolant temp, etc. at the time the malfunction indicator lamp(MIL) was set. </a:t>
            </a: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单击输入您的封面副标题"/>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176_1*b*1"/>
  <p:tag name="KSO_WM_TEMPLATE_CATEGORY" val="custom"/>
  <p:tag name="KSO_WM_TEMPLATE_INDEX" val="20205176"/>
  <p:tag name="KSO_WM_UNIT_LAYERLEVEL" val="1"/>
  <p:tag name="KSO_WM_TAG_VERSION" val="1.0"/>
  <p:tag name="KSO_WM_BEAUTIFY_FLAG" val="#wm#"/>
</p:tagLst>
</file>

<file path=ppt/tags/tag66.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8.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72.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74.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76.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1743</Words>
  <Application>WPS 演示</Application>
  <PresentationFormat>自定义</PresentationFormat>
  <Paragraphs>109</Paragraphs>
  <Slides>12</Slides>
  <Notes>0</Notes>
  <HiddenSlides>0</HiddenSlides>
  <MMClips>0</MMClips>
  <ScaleCrop>false</ScaleCrop>
  <HeadingPairs>
    <vt:vector size="4" baseType="variant">
      <vt:variant>
        <vt:lpstr>主题</vt:lpstr>
      </vt:variant>
      <vt:variant>
        <vt:i4>1</vt:i4>
      </vt:variant>
      <vt:variant>
        <vt:lpstr>幻灯片标题</vt:lpstr>
      </vt:variant>
      <vt:variant>
        <vt:i4>12</vt:i4>
      </vt:variant>
    </vt:vector>
  </HeadingPairs>
  <TitlesOfParts>
    <vt:vector size="13" baseType="lpstr">
      <vt:lpstr>Office 主题​​</vt:lpstr>
      <vt:lpstr>Product Training</vt:lpstr>
      <vt:lpstr>Catalog</vt:lpstr>
      <vt:lpstr>1. Product appearance</vt:lpstr>
      <vt:lpstr>2. Product differentiation</vt:lpstr>
      <vt:lpstr>3.Product details</vt:lpstr>
      <vt:lpstr>4. Product functions</vt:lpstr>
      <vt:lpstr>幻灯片 7</vt:lpstr>
      <vt:lpstr>5. Product use</vt:lpstr>
      <vt:lpstr>6. Product features</vt:lpstr>
      <vt:lpstr>幻灯片 10</vt:lpstr>
      <vt:lpstr>7. Product specifications</vt:lpstr>
      <vt:lpstr>8. Packing list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 Training</dc:title>
  <dc:creator/>
  <cp:lastModifiedBy>dreamsummit</cp:lastModifiedBy>
  <cp:revision>364</cp:revision>
  <dcterms:created xsi:type="dcterms:W3CDTF">2019-06-19T02:08:00Z</dcterms:created>
  <dcterms:modified xsi:type="dcterms:W3CDTF">2020-11-11T04:54:02Z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2052-11.1.0.9999</vt:lpwstr>
  </property>
</Properties>
</file>